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520" r:id="rId2"/>
    <p:sldId id="295" r:id="rId3"/>
    <p:sldId id="424" r:id="rId4"/>
    <p:sldId id="428" r:id="rId5"/>
    <p:sldId id="451" r:id="rId6"/>
    <p:sldId id="518" r:id="rId7"/>
    <p:sldId id="506" r:id="rId8"/>
    <p:sldId id="452" r:id="rId9"/>
    <p:sldId id="454" r:id="rId10"/>
    <p:sldId id="455" r:id="rId11"/>
    <p:sldId id="453" r:id="rId12"/>
    <p:sldId id="519" r:id="rId13"/>
    <p:sldId id="457" r:id="rId14"/>
    <p:sldId id="458" r:id="rId15"/>
    <p:sldId id="459" r:id="rId16"/>
    <p:sldId id="460" r:id="rId17"/>
    <p:sldId id="521" r:id="rId18"/>
    <p:sldId id="522" r:id="rId19"/>
    <p:sldId id="523" r:id="rId20"/>
    <p:sldId id="524" r:id="rId21"/>
    <p:sldId id="525" r:id="rId22"/>
    <p:sldId id="526" r:id="rId23"/>
    <p:sldId id="527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537"/>
    <p:restoredTop sz="94861"/>
  </p:normalViewPr>
  <p:slideViewPr>
    <p:cSldViewPr snapToGrid="0" snapToObjects="1">
      <p:cViewPr varScale="1">
        <p:scale>
          <a:sx n="100" d="100"/>
          <a:sy n="100" d="100"/>
        </p:scale>
        <p:origin x="792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F1002-956C-6046-8600-5F313B9B58CD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46A1C-3507-284C-A450-A4127A66C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86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616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435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1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66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69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85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6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42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52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70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81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6CCAB-966E-6F4A-B489-81C90E80FADD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906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959" y="1508052"/>
            <a:ext cx="8689958" cy="1470025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생물학 연구를 위한 컴퓨터 </a:t>
            </a:r>
            <a:r>
              <a:rPr lang="ko-KR" altLang="en-US" sz="3600" b="1" dirty="0" err="1">
                <a:latin typeface="Arial"/>
                <a:cs typeface="Arial"/>
              </a:rPr>
              <a:t>사용기술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4117" y="4762500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>
                <a:latin typeface="Arial"/>
                <a:cs typeface="Arial"/>
              </a:rPr>
              <a:t>충북대학교 대학원 생물학과</a:t>
            </a:r>
            <a:endParaRPr lang="en-US" altLang="ko-KR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2589" y="129789"/>
            <a:ext cx="872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baseline="30000" dirty="0">
                <a:latin typeface="Arial"/>
                <a:cs typeface="Arial"/>
              </a:rPr>
              <a:t>4rd</a:t>
            </a:r>
            <a:r>
              <a:rPr lang="en-US" altLang="ko-KR" b="1" dirty="0">
                <a:latin typeface="Arial"/>
                <a:cs typeface="Arial"/>
              </a:rPr>
              <a:t> Lecture														2020. 4.9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18960" y="2747244"/>
            <a:ext cx="3106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latin typeface="Arial"/>
                <a:cs typeface="Arial"/>
              </a:rPr>
              <a:t>파이썬</a:t>
            </a:r>
            <a:r>
              <a:rPr lang="ko-KR" altLang="en-US" sz="2400" dirty="0">
                <a:latin typeface="Arial"/>
                <a:cs typeface="Arial"/>
              </a:rPr>
              <a:t> 프로그래밍 </a:t>
            </a:r>
            <a:r>
              <a:rPr lang="en-US" altLang="ko-KR" sz="2400" dirty="0">
                <a:latin typeface="Arial"/>
                <a:cs typeface="Arial"/>
              </a:rPr>
              <a:t>(I)</a:t>
            </a: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3152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인터프리터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Interpreter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인터프리터를 이용하는 코드는 실행될 때 한 줄 </a:t>
            </a:r>
            <a:r>
              <a:rPr lang="ko-KR" altLang="en-US" sz="2000" dirty="0" err="1">
                <a:latin typeface="Arial" charset="0"/>
                <a:ea typeface="Arial" charset="0"/>
                <a:cs typeface="Arial" charset="0"/>
              </a:rPr>
              <a:t>한줄</a:t>
            </a: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 번역된다</a:t>
            </a:r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sz="20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한 줄 한 줄 번역되어 </a:t>
            </a:r>
            <a:r>
              <a:rPr lang="ko-KR" altLang="en-US" sz="2000" dirty="0" err="1">
                <a:latin typeface="Arial" charset="0"/>
                <a:ea typeface="Arial" charset="0"/>
                <a:cs typeface="Arial" charset="0"/>
              </a:rPr>
              <a:t>실행되는데는</a:t>
            </a: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 속도가 느리다</a:t>
            </a:r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sz="2000" dirty="0">
              <a:latin typeface="Arial" charset="0"/>
              <a:ea typeface="Arial" charset="0"/>
              <a:cs typeface="Arial" charset="0"/>
            </a:endParaRPr>
          </a:p>
          <a:p>
            <a:pPr>
              <a:buFontTx/>
              <a:buChar char="-"/>
            </a:pP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컴파일러로 만들어 낸 기계어로 된 실행파일보다 느리다</a:t>
            </a:r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sz="20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수정을 해도 실행하기 위해서 컴파일을 할 필요가 없다</a:t>
            </a:r>
            <a:r>
              <a:rPr lang="en-US" altLang="ko-KR" sz="20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0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  <a:p>
            <a:pPr>
              <a:buFontTx/>
              <a:buChar char="-"/>
            </a:pP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자주 수정해야 하는 경우 편리하다</a:t>
            </a:r>
            <a:r>
              <a:rPr lang="en-US" altLang="ko-KR" sz="2000" b="1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sz="2000" b="1" dirty="0">
              <a:latin typeface="Arial" charset="0"/>
              <a:ea typeface="Arial" charset="0"/>
              <a:cs typeface="Arial" charset="0"/>
            </a:endParaRPr>
          </a:p>
          <a:p>
            <a:pPr>
              <a:buFontTx/>
              <a:buChar char="-"/>
            </a:pPr>
            <a:endParaRPr lang="en-US" sz="2000" b="1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컴파일러 언어보다 배우기 쉽고 코딩하는데 시간이 적게 소요된다</a:t>
            </a:r>
            <a:r>
              <a:rPr lang="en-US" altLang="ko-KR" sz="2000" b="1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플랫폼 </a:t>
            </a:r>
            <a:r>
              <a:rPr lang="ko-KR" altLang="en-US" sz="2000" b="1" dirty="0" err="1">
                <a:latin typeface="Arial" charset="0"/>
                <a:ea typeface="Arial" charset="0"/>
                <a:cs typeface="Arial" charset="0"/>
              </a:rPr>
              <a:t>비의존성</a:t>
            </a: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대부분의 인터프리터 언어 코드는 사용하는 운영체제 등에 상관없이 수정없이 사용 가능하다</a:t>
            </a:r>
            <a:r>
              <a:rPr lang="en-US" altLang="ko-KR" sz="2000" b="1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endParaRPr lang="en-US" sz="2000" b="1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예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	- BASIC   - Python  - Perl    - Ruby</a:t>
            </a:r>
          </a:p>
          <a:p>
            <a:pPr marL="57150" indent="0">
              <a:buNone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761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생물정보학에서의 컴파일러와 인터프리터 언어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두 종류의 언어는 생물정보학에서 둘 다 많이 사용된다</a:t>
            </a:r>
            <a:r>
              <a:rPr lang="en-US" altLang="ko-KR" sz="24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sz="1800" dirty="0" err="1">
                <a:latin typeface="Arial" charset="0"/>
                <a:ea typeface="Arial" charset="0"/>
                <a:cs typeface="Arial" charset="0"/>
              </a:rPr>
              <a:t>생물정보학</a:t>
            </a:r>
            <a:r>
              <a:rPr lang="ko-KR" altLang="en-US" sz="1800" dirty="0">
                <a:latin typeface="Arial" charset="0"/>
                <a:ea typeface="Arial" charset="0"/>
                <a:cs typeface="Arial" charset="0"/>
              </a:rPr>
              <a:t> 소프트웨어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(BLAST, </a:t>
            </a:r>
            <a:r>
              <a:rPr lang="en-US" sz="1800" dirty="0" err="1">
                <a:latin typeface="Arial" charset="0"/>
                <a:ea typeface="Arial" charset="0"/>
                <a:cs typeface="Arial" charset="0"/>
              </a:rPr>
              <a:t>clustalo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..) </a:t>
            </a:r>
            <a:r>
              <a:rPr lang="ko-KR" altLang="en-US" sz="1800" dirty="0">
                <a:latin typeface="Arial" charset="0"/>
                <a:ea typeface="Arial" charset="0"/>
                <a:cs typeface="Arial" charset="0"/>
              </a:rPr>
              <a:t>자체는 대개 컴파일러 언어로 작성되는 경우가 많음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 (C/C++)</a:t>
            </a:r>
          </a:p>
          <a:p>
            <a:endParaRPr lang="en-US" sz="1800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sz="1800" dirty="0">
                <a:latin typeface="Arial" charset="0"/>
                <a:ea typeface="Arial" charset="0"/>
                <a:cs typeface="Arial" charset="0"/>
              </a:rPr>
              <a:t>시간이 소모되는 복잡한 계산을 하는 부분은 컴파일러 언어로 작성되어 </a:t>
            </a:r>
            <a:r>
              <a:rPr lang="ko-KR" altLang="en-US" sz="1800" dirty="0" err="1">
                <a:latin typeface="Arial" charset="0"/>
                <a:ea typeface="Arial" charset="0"/>
                <a:cs typeface="Arial" charset="0"/>
              </a:rPr>
              <a:t>컴파일된</a:t>
            </a:r>
            <a:r>
              <a:rPr lang="ko-KR" altLang="en-US" sz="1800" dirty="0">
                <a:latin typeface="Arial" charset="0"/>
                <a:ea typeface="Arial" charset="0"/>
                <a:cs typeface="Arial" charset="0"/>
              </a:rPr>
              <a:t> 기계어 실행파일로 되어 있음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(C/C++)</a:t>
            </a:r>
          </a:p>
          <a:p>
            <a:pPr marL="0" indent="0"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인터프리터 언어</a:t>
            </a:r>
            <a:r>
              <a:rPr lang="en-US" altLang="ko-KR" sz="2400" dirty="0">
                <a:latin typeface="Arial" charset="0"/>
                <a:ea typeface="Arial" charset="0"/>
                <a:cs typeface="Arial" charset="0"/>
              </a:rPr>
              <a:t>(Python, Perl…)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는 컴파일러 언어로 작성된 소프트웨어 간을 이어주는 </a:t>
            </a:r>
            <a:r>
              <a:rPr lang="en-US" altLang="ko-KR" sz="24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가교</a:t>
            </a:r>
            <a:r>
              <a:rPr lang="en-US" altLang="ko-KR" sz="24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 로 많이 사용됨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608886-94AA-BD4E-9D34-71ED686D54D5}"/>
              </a:ext>
            </a:extLst>
          </p:cNvPr>
          <p:cNvSpPr txBox="1"/>
          <p:nvPr/>
        </p:nvSpPr>
        <p:spPr>
          <a:xfrm>
            <a:off x="787400" y="5753100"/>
            <a:ext cx="8787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*</a:t>
            </a:r>
            <a:r>
              <a:rPr kumimoji="1" lang="ko-KR" altLang="en-US" dirty="0"/>
              <a:t> 주로 입력 결과물을 준비하거나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출력 결과물을 해석하여 다른 프로그램에 넘기는 등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26819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743199" y="424542"/>
            <a:ext cx="2596244" cy="99604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Arial" charset="0"/>
                <a:ea typeface="Arial" charset="0"/>
                <a:cs typeface="Arial" charset="0"/>
              </a:rPr>
              <a:t>Blastp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with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swissprot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743199" y="2144485"/>
            <a:ext cx="2596244" cy="99604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charset="0"/>
                <a:ea typeface="Arial" charset="0"/>
                <a:cs typeface="Arial" charset="0"/>
              </a:rPr>
              <a:t>Extract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Uniprot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id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743199" y="3864428"/>
            <a:ext cx="2596244" cy="99604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charset="0"/>
                <a:ea typeface="Arial" charset="0"/>
                <a:cs typeface="Arial" charset="0"/>
              </a:rPr>
              <a:t>Download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Uniprot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id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4041321" y="1514475"/>
            <a:ext cx="16329" cy="5361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4024992" y="3260270"/>
            <a:ext cx="16329" cy="5361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726870" y="5437414"/>
            <a:ext cx="2596244" cy="99604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charset="0"/>
                <a:ea typeface="Arial" charset="0"/>
                <a:cs typeface="Arial" charset="0"/>
              </a:rPr>
              <a:t>MSA with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ko-KR" dirty="0" err="1">
                <a:latin typeface="Arial" charset="0"/>
                <a:ea typeface="Arial" charset="0"/>
                <a:cs typeface="Arial" charset="0"/>
              </a:rPr>
              <a:t>clustalo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024992" y="4993825"/>
            <a:ext cx="1" cy="3292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02042" y="615571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BLAST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981438" y="4177783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charset="0"/>
                <a:ea typeface="Arial" charset="0"/>
                <a:cs typeface="Arial" charset="0"/>
              </a:rPr>
              <a:t>curl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700308" y="5750769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muscle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570" y="2881999"/>
            <a:ext cx="16337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각각의 모듈은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 err="1">
                <a:latin typeface="Arial" charset="0"/>
                <a:ea typeface="Arial" charset="0"/>
                <a:cs typeface="Arial" charset="0"/>
              </a:rPr>
              <a:t>컴파일된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컴퓨터 언어로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만들어짐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76122" y="3796390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전체 작업은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인터프리터 언어나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쉘 스크립트를 이용하여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연결됨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522085" y="2180841"/>
            <a:ext cx="2852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간단한 명령어를 이용하여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원하는 데이터만을 추출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17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17" grpId="0"/>
      <p:bldP spid="18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b="1" dirty="0">
                <a:latin typeface="Arial" charset="0"/>
                <a:ea typeface="Arial" charset="0"/>
                <a:cs typeface="Arial" charset="0"/>
              </a:rPr>
              <a:t>인터프리터 언어</a:t>
            </a:r>
            <a:endParaRPr lang="en-US" sz="3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이 강좌에서는 컴파일러 언어를 이용하여 </a:t>
            </a:r>
            <a:r>
              <a:rPr lang="ko-KR" altLang="en-US" sz="2400" dirty="0" err="1">
                <a:latin typeface="Arial" charset="0"/>
                <a:ea typeface="Arial" charset="0"/>
                <a:cs typeface="Arial" charset="0"/>
              </a:rPr>
              <a:t>생명정보학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 모듈을 만드는 방법은 다루지 않음</a:t>
            </a:r>
            <a:r>
              <a:rPr lang="en-US" altLang="ko-KR" sz="24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sz="2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대신 이미 만들어진 </a:t>
            </a:r>
            <a:r>
              <a:rPr lang="ko-KR" altLang="en-US" sz="2400" dirty="0" err="1">
                <a:latin typeface="Arial" charset="0"/>
                <a:ea typeface="Arial" charset="0"/>
                <a:cs typeface="Arial" charset="0"/>
              </a:rPr>
              <a:t>생명정보학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 모듈을 어떻게 </a:t>
            </a:r>
            <a:r>
              <a:rPr lang="ko-KR" altLang="en-US" sz="2400" dirty="0" err="1">
                <a:latin typeface="Arial" charset="0"/>
                <a:ea typeface="Arial" charset="0"/>
                <a:cs typeface="Arial" charset="0"/>
              </a:rPr>
              <a:t>사용하느냐를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 주로 다룸</a:t>
            </a:r>
            <a:r>
              <a:rPr lang="en-US" altLang="ko-KR" sz="24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sz="2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인터프리터 언어는 이러한 목적에 잘 어울리는 언어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816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055293"/>
            <a:ext cx="4510896" cy="25251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1234"/>
            <a:ext cx="4624614" cy="34794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29825" y="316774"/>
            <a:ext cx="4070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컴파일러 언어로 만들어진 </a:t>
            </a:r>
            <a:r>
              <a:rPr lang="ko-KR" altLang="en-US" dirty="0" err="1">
                <a:latin typeface="Arial" charset="0"/>
                <a:ea typeface="Arial" charset="0"/>
                <a:cs typeface="Arial" charset="0"/>
              </a:rPr>
              <a:t>생명정보학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소프트웨어는 전자 부품과 비슷함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31425" y="5477884"/>
            <a:ext cx="35830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Interpreted languages 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Is used for the connection and 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Organization of these component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29825" y="1519311"/>
            <a:ext cx="3006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BLAST,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ClustalO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Kallisto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29825" y="2020166"/>
            <a:ext cx="43141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어떤 것을 입력해주면 어떤 출력이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나오는지를 알아야 사용 가능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각각의 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＇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부품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이 어떤 기능을 하는지를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알아야 함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그러나 내부적으로 이것이 어떻게 작동하는지는 꼭 몰라도 가능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endParaRPr lang="en-US" b="1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블랙박스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10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86" y="419100"/>
            <a:ext cx="3708400" cy="3263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00573" y="1727884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Enzymes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Buffer..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400573" y="419100"/>
            <a:ext cx="36984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Component in individual Biological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Experiment kits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45" y="4155380"/>
            <a:ext cx="3919742" cy="215611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80000" y="4155380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Assembled as ‘Kit’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175973" y="4863999"/>
            <a:ext cx="49680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Kit maker usually does not make themselves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most of buffer and components..</a:t>
            </a: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They just assemble them and sell them it as kit</a:t>
            </a:r>
          </a:p>
        </p:txBody>
      </p:sp>
    </p:spTree>
    <p:extLst>
      <p:ext uri="{BB962C8B-B14F-4D97-AF65-F5344CB8AC3E}">
        <p14:creationId xmlns:p14="http://schemas.microsoft.com/office/powerpoint/2010/main" val="211390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Python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4318" y="1540002"/>
            <a:ext cx="3826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In this lecture, we will learn ‘</a:t>
            </a:r>
            <a:r>
              <a:rPr lang="en-US">
                <a:latin typeface="Arial" charset="0"/>
                <a:ea typeface="Arial" charset="0"/>
                <a:cs typeface="Arial" charset="0"/>
              </a:rPr>
              <a:t>Python’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2066370"/>
            <a:ext cx="8072438" cy="36753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4318" y="6055807"/>
            <a:ext cx="7520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Python is easy to learn languages widely used in various scientific fields</a:t>
            </a:r>
          </a:p>
        </p:txBody>
      </p:sp>
    </p:spTree>
    <p:extLst>
      <p:ext uri="{BB962C8B-B14F-4D97-AF65-F5344CB8AC3E}">
        <p14:creationId xmlns:p14="http://schemas.microsoft.com/office/powerpoint/2010/main" val="1908518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DCB4495-442F-3D4B-BA5B-C60F4DB84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ko-KR" altLang="en-US" b="1" dirty="0" err="1">
                <a:latin typeface="Arial" charset="0"/>
                <a:ea typeface="Arial" charset="0"/>
                <a:cs typeface="Arial" charset="0"/>
              </a:rPr>
              <a:t>파이썬을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ko-KR" altLang="en-US" b="1" dirty="0" err="1">
                <a:latin typeface="Arial" charset="0"/>
                <a:ea typeface="Arial" charset="0"/>
                <a:cs typeface="Arial" charset="0"/>
              </a:rPr>
              <a:t>이용하는데는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..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1066D-DCB9-DC45-A825-FF1D86AA5FFA}"/>
              </a:ext>
            </a:extLst>
          </p:cNvPr>
          <p:cNvSpPr txBox="1"/>
          <p:nvPr/>
        </p:nvSpPr>
        <p:spPr>
          <a:xfrm>
            <a:off x="224318" y="1540002"/>
            <a:ext cx="5506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우리는 </a:t>
            </a:r>
            <a:r>
              <a:rPr lang="en-US" altLang="ko-KR" b="1" dirty="0" err="1">
                <a:latin typeface="Arial" charset="0"/>
                <a:ea typeface="Arial" charset="0"/>
                <a:cs typeface="Arial" charset="0"/>
              </a:rPr>
              <a:t>Jupyter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 notebook 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이라는 환경을 사용한다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7F77DB-A123-1549-A64D-BA69211AC0A2}"/>
              </a:ext>
            </a:extLst>
          </p:cNvPr>
          <p:cNvSpPr txBox="1"/>
          <p:nvPr/>
        </p:nvSpPr>
        <p:spPr>
          <a:xfrm>
            <a:off x="224318" y="2184400"/>
            <a:ext cx="3978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이를 사용하기 위해서는 터미널에서</a:t>
            </a:r>
            <a:r>
              <a:rPr kumimoji="1" lang="en-US" altLang="ko-KR" dirty="0"/>
              <a:t>…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F752D1-16ED-1343-BAB0-85E972B8CC85}"/>
              </a:ext>
            </a:extLst>
          </p:cNvPr>
          <p:cNvSpPr txBox="1"/>
          <p:nvPr/>
        </p:nvSpPr>
        <p:spPr>
          <a:xfrm>
            <a:off x="197227" y="2553732"/>
            <a:ext cx="3645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jupyter</a:t>
            </a:r>
            <a:r>
              <a:rPr kumimoji="1" lang="en-US" altLang="ko-Kore-KR" dirty="0"/>
              <a:t> notebook </a:t>
            </a:r>
            <a:r>
              <a:rPr kumimoji="1" lang="ko-Kore-KR" altLang="en-US" dirty="0"/>
              <a:t>이라고</a:t>
            </a:r>
            <a:r>
              <a:rPr kumimoji="1" lang="ko-KR" altLang="en-US" dirty="0"/>
              <a:t> 입력한다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8E4F67-3738-9248-B03A-DDD467F1B25E}"/>
              </a:ext>
            </a:extLst>
          </p:cNvPr>
          <p:cNvSpPr txBox="1"/>
          <p:nvPr/>
        </p:nvSpPr>
        <p:spPr>
          <a:xfrm>
            <a:off x="224318" y="3810000"/>
            <a:ext cx="5001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윈도우에서</a:t>
            </a:r>
            <a:r>
              <a:rPr kumimoji="1" lang="ko-KR" altLang="en-US" dirty="0"/>
              <a:t> </a:t>
            </a:r>
            <a:r>
              <a:rPr kumimoji="1" lang="en-US" altLang="ko-KR" dirty="0"/>
              <a:t>Git for</a:t>
            </a:r>
            <a:r>
              <a:rPr kumimoji="1" lang="ko-KR" altLang="en-US" dirty="0"/>
              <a:t> </a:t>
            </a:r>
            <a:r>
              <a:rPr kumimoji="1" lang="en-US" altLang="ko-KR" dirty="0"/>
              <a:t>windows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사용하는 사람은</a:t>
            </a:r>
            <a:r>
              <a:rPr kumimoji="1" lang="en-US" altLang="ko-KR" dirty="0"/>
              <a:t>…</a:t>
            </a:r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40F8F2-E94F-774E-813F-C005CEAB96EA}"/>
              </a:ext>
            </a:extLst>
          </p:cNvPr>
          <p:cNvSpPr txBox="1"/>
          <p:nvPr/>
        </p:nvSpPr>
        <p:spPr>
          <a:xfrm>
            <a:off x="224318" y="4409694"/>
            <a:ext cx="3460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nano</a:t>
            </a:r>
            <a:r>
              <a:rPr kumimoji="1" lang="en-US" altLang="ko-Kore-KR" dirty="0"/>
              <a:t> ~/.</a:t>
            </a:r>
            <a:r>
              <a:rPr kumimoji="1" lang="en-US" altLang="ko-Kore-KR" dirty="0" err="1"/>
              <a:t>bash_profile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을 입력하여 </a:t>
            </a:r>
            <a:endParaRPr kumimoji="1" lang="ko-Kore-KR" altLang="en-US" dirty="0"/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400B7182-5976-664D-84D3-0EE88601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1352" y="4217937"/>
            <a:ext cx="4378404" cy="24353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F1195A-C8AB-8743-9105-BE5B2B0C8795}"/>
              </a:ext>
            </a:extLst>
          </p:cNvPr>
          <p:cNvSpPr txBox="1"/>
          <p:nvPr/>
        </p:nvSpPr>
        <p:spPr>
          <a:xfrm>
            <a:off x="251408" y="5038634"/>
            <a:ext cx="3610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source ~/anaconda3/scripts/activate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905CAA-CFBF-1E4F-A31A-7B8F0F5CDCCF}"/>
              </a:ext>
            </a:extLst>
          </p:cNvPr>
          <p:cNvSpPr txBox="1"/>
          <p:nvPr/>
        </p:nvSpPr>
        <p:spPr>
          <a:xfrm>
            <a:off x="69336" y="5407966"/>
            <a:ext cx="4709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/>
              <a:t>를</a:t>
            </a:r>
            <a:r>
              <a:rPr kumimoji="1" lang="ko-KR" altLang="en-US" b="1" dirty="0"/>
              <a:t> 입력하고 세이브한 후 터미널을 다시 시동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885414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51F3663A-85DB-6142-B1DF-42B702A26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385"/>
            <a:ext cx="9144000" cy="645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727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5FEED7DF-9392-1546-BE98-785E64DC6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991" y="185304"/>
            <a:ext cx="3429000" cy="2552700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F92E3876-6C53-8F4B-93E6-B401EAF20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86035"/>
            <a:ext cx="9144000" cy="26679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671056-BBE9-5F42-A914-937A83505DF0}"/>
              </a:ext>
            </a:extLst>
          </p:cNvPr>
          <p:cNvSpPr txBox="1"/>
          <p:nvPr/>
        </p:nvSpPr>
        <p:spPr>
          <a:xfrm>
            <a:off x="2188174" y="5902036"/>
            <a:ext cx="476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여기서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파이썬</a:t>
            </a:r>
            <a:r>
              <a:rPr kumimoji="1" lang="ko-KR" altLang="en-US" b="1" dirty="0"/>
              <a:t> 코드와 명령을 이용할 수 있다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1475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25142" y="0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강의 계획서 </a:t>
            </a:r>
            <a:endParaRPr lang="en-US" sz="3600" b="1" dirty="0">
              <a:latin typeface="Arial"/>
              <a:cs typeface="Arial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476926" y="646331"/>
          <a:ext cx="6876011" cy="5869815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964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11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980"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수업내용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067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강의 개요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유닉스 기초 및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MSA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분석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텍스트 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프로세싱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및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BLAST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이용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쉘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스크립팅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54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4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 기초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I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5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 기초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II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6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프로세싱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기초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(Pandas)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 및 데이터 시각화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8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Kallisto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lang="en-US" b="1" dirty="0">
                        <a:solidFill>
                          <a:schemeClr val="accent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Differential Expression Analysis</a:t>
                      </a:r>
                      <a:endParaRPr lang="en-US" b="1" dirty="0">
                        <a:solidFill>
                          <a:schemeClr val="accent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8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10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Arial"/>
                          <a:cs typeface="Arial"/>
                        </a:rPr>
                        <a:t>Network Analysis and Go analysis</a:t>
                      </a:r>
                      <a:endParaRPr lang="en-US" b="1" dirty="0">
                        <a:solidFill>
                          <a:schemeClr val="accent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9989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11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단백질 구조 데이터 시각화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: </a:t>
                      </a:r>
                      <a:r>
                        <a:rPr lang="en-US" altLang="ko-KR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PyMol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&amp; </a:t>
                      </a:r>
                      <a:r>
                        <a:rPr lang="en-US" altLang="ko-KR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ChimeraX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단백질 구조 예측 및 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PDB </a:t>
                      </a:r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파일 분석 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:Rosetta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13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단백질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lang="ko-KR" altLang="en-US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펩타이드</a:t>
                      </a:r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도킹 및 단백질 디자인 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:Rosetta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14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구조 기반 약물후보물질 발굴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: </a:t>
                      </a:r>
                      <a:r>
                        <a:rPr lang="en-US" altLang="ko-KR" b="1" dirty="0" err="1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Autodock</a:t>
                      </a:r>
                      <a:r>
                        <a:rPr lang="en-US" altLang="ko-KR" b="1" dirty="0">
                          <a:solidFill>
                            <a:srgbClr val="00B050"/>
                          </a:solidFill>
                          <a:latin typeface="Arial"/>
                          <a:cs typeface="Arial"/>
                        </a:rPr>
                        <a:t> vina</a:t>
                      </a:r>
                      <a:endParaRPr lang="en-US" b="1" dirty="0">
                        <a:solidFill>
                          <a:srgbClr val="00B05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9C271A3-99F3-E64C-9DB0-9E30DDAC44F1}"/>
              </a:ext>
            </a:extLst>
          </p:cNvPr>
          <p:cNvSpPr txBox="1"/>
          <p:nvPr/>
        </p:nvSpPr>
        <p:spPr>
          <a:xfrm>
            <a:off x="7406024" y="2151543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활용</a:t>
            </a:r>
            <a:r>
              <a:rPr kumimoji="1" lang="ko-KR" altLang="en-US" b="1" dirty="0"/>
              <a:t> 기본기술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B3B000-7AC5-AA46-A34A-0B26BEE304E8}"/>
              </a:ext>
            </a:extLst>
          </p:cNvPr>
          <p:cNvSpPr txBox="1"/>
          <p:nvPr/>
        </p:nvSpPr>
        <p:spPr>
          <a:xfrm>
            <a:off x="7521440" y="433712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전사체</a:t>
            </a:r>
            <a:r>
              <a:rPr kumimoji="1" lang="ko-KR" altLang="en-US" b="1" dirty="0"/>
              <a:t> 분석</a:t>
            </a:r>
            <a:endParaRPr kumimoji="1" lang="ko-Kore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F2DBA5-8AE8-6449-AEE4-315D6F0CE30F}"/>
              </a:ext>
            </a:extLst>
          </p:cNvPr>
          <p:cNvSpPr txBox="1"/>
          <p:nvPr/>
        </p:nvSpPr>
        <p:spPr>
          <a:xfrm>
            <a:off x="7406024" y="5662108"/>
            <a:ext cx="190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단백질 구조 분석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4008214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6E635B-D5C3-1846-9274-2B4F6A545DA1}"/>
              </a:ext>
            </a:extLst>
          </p:cNvPr>
          <p:cNvSpPr txBox="1"/>
          <p:nvPr/>
        </p:nvSpPr>
        <p:spPr>
          <a:xfrm>
            <a:off x="594901" y="429491"/>
            <a:ext cx="8698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GitHub </a:t>
            </a:r>
            <a:r>
              <a:rPr kumimoji="1" lang="ko-Kore-KR" altLang="en-US" b="1" dirty="0"/>
              <a:t>에</a:t>
            </a:r>
            <a:r>
              <a:rPr kumimoji="1" lang="ko-KR" altLang="en-US" b="1" dirty="0"/>
              <a:t> 올라와 있는 </a:t>
            </a:r>
            <a:r>
              <a:rPr kumimoji="1" lang="en-US" altLang="ko-KR" b="1" dirty="0"/>
              <a:t>Chapter4.ipynb </a:t>
            </a:r>
            <a:r>
              <a:rPr kumimoji="1" lang="ko-KR" altLang="en-US" b="1" dirty="0"/>
              <a:t>파일을 </a:t>
            </a:r>
            <a:r>
              <a:rPr kumimoji="1" lang="ko-KR" altLang="en-US" b="1" dirty="0" err="1"/>
              <a:t>다운로드받아</a:t>
            </a:r>
            <a:r>
              <a:rPr kumimoji="1" lang="ko-KR" altLang="en-US" b="1" dirty="0"/>
              <a:t> 작업 디렉토리에 옮기고</a:t>
            </a:r>
            <a:r>
              <a:rPr kumimoji="1" lang="en-US" altLang="ko-KR" b="1" dirty="0"/>
              <a:t>…</a:t>
            </a:r>
            <a:endParaRPr kumimoji="1" lang="ko-Kore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D99E84-B800-484A-99F6-BD72918E5291}"/>
              </a:ext>
            </a:extLst>
          </p:cNvPr>
          <p:cNvSpPr txBox="1"/>
          <p:nvPr/>
        </p:nvSpPr>
        <p:spPr>
          <a:xfrm>
            <a:off x="2927045" y="1052945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이것을</a:t>
            </a:r>
            <a:r>
              <a:rPr kumimoji="1" lang="ko-KR" altLang="en-US" dirty="0"/>
              <a:t> 열어볼 것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9322188C-E8D8-E645-9156-142ED2E8D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0755"/>
            <a:ext cx="9144000" cy="265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002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0F144CF6-25B6-FD45-80BF-11616D82A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7285"/>
            <a:ext cx="9144000" cy="44634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240AC7-6B5D-8A4E-949F-73F92F1F3DA0}"/>
              </a:ext>
            </a:extLst>
          </p:cNvPr>
          <p:cNvSpPr txBox="1"/>
          <p:nvPr/>
        </p:nvSpPr>
        <p:spPr>
          <a:xfrm>
            <a:off x="5250873" y="2189018"/>
            <a:ext cx="25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각각을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셀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이라고 함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63B0BF-0C1D-DD49-B128-8ED0A43B11C2}"/>
              </a:ext>
            </a:extLst>
          </p:cNvPr>
          <p:cNvSpPr txBox="1"/>
          <p:nvPr/>
        </p:nvSpPr>
        <p:spPr>
          <a:xfrm>
            <a:off x="5098473" y="3244334"/>
            <a:ext cx="3502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클릭을</a:t>
            </a:r>
            <a:r>
              <a:rPr kumimoji="1" lang="ko-KR" altLang="en-US" dirty="0"/>
              <a:t> 하면 해당 셀을 선택 가능 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B6A498-9F42-9440-85D6-E6B26E86733F}"/>
              </a:ext>
            </a:extLst>
          </p:cNvPr>
          <p:cNvSpPr txBox="1"/>
          <p:nvPr/>
        </p:nvSpPr>
        <p:spPr>
          <a:xfrm>
            <a:off x="383781" y="6162033"/>
            <a:ext cx="876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셀을</a:t>
            </a:r>
            <a:r>
              <a:rPr kumimoji="1" lang="ko-KR" altLang="en-US" dirty="0"/>
              <a:t> 선택하고 </a:t>
            </a:r>
            <a:r>
              <a:rPr kumimoji="1" lang="ko-KR" altLang="en-US" dirty="0" err="1"/>
              <a:t>툴바에서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‘Run’ </a:t>
            </a:r>
            <a:r>
              <a:rPr kumimoji="1" lang="ko-KR" altLang="en-US" dirty="0"/>
              <a:t>을 선택하거나 </a:t>
            </a:r>
            <a:r>
              <a:rPr kumimoji="1" lang="en-US" altLang="ko-KR" dirty="0"/>
              <a:t>Shift-Enter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치면 셀 내의 코드가 실행됨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90266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37AD2CB-85B9-9545-AB8F-8E0FF16B5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9227"/>
            <a:ext cx="9144000" cy="797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0A8BCE-7428-D348-8B7E-DCB9661C747F}"/>
              </a:ext>
            </a:extLst>
          </p:cNvPr>
          <p:cNvSpPr txBox="1"/>
          <p:nvPr/>
        </p:nvSpPr>
        <p:spPr>
          <a:xfrm>
            <a:off x="3308927" y="807831"/>
            <a:ext cx="3507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해당</a:t>
            </a:r>
            <a:r>
              <a:rPr kumimoji="1" lang="ko-KR" altLang="en-US" dirty="0"/>
              <a:t> 셀의 결과가 아래에 나온다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B30D73-C367-454F-A5F8-CD201C245621}"/>
              </a:ext>
            </a:extLst>
          </p:cNvPr>
          <p:cNvSpPr txBox="1"/>
          <p:nvPr/>
        </p:nvSpPr>
        <p:spPr>
          <a:xfrm>
            <a:off x="623454" y="3429000"/>
            <a:ext cx="6931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기존의</a:t>
            </a:r>
            <a:r>
              <a:rPr kumimoji="1" lang="ko-KR" altLang="en-US" dirty="0"/>
              <a:t> 셀 내용을 수정하고 셀을 실행 </a:t>
            </a:r>
            <a:r>
              <a:rPr kumimoji="1" lang="en-US" altLang="ko-KR" dirty="0"/>
              <a:t>(Run </a:t>
            </a:r>
            <a:r>
              <a:rPr kumimoji="1" lang="ko-KR" altLang="en-US" dirty="0"/>
              <a:t>혹은 </a:t>
            </a:r>
            <a:r>
              <a:rPr kumimoji="1" lang="en-US" altLang="ko-KR" dirty="0" err="1"/>
              <a:t>shift+Enter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하면</a:t>
            </a:r>
            <a:r>
              <a:rPr kumimoji="1" lang="en-US" altLang="ko-KR" dirty="0"/>
              <a:t>…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1590453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EE790F-8B36-3043-81FE-840815C89786}"/>
              </a:ext>
            </a:extLst>
          </p:cNvPr>
          <p:cNvSpPr txBox="1"/>
          <p:nvPr/>
        </p:nvSpPr>
        <p:spPr>
          <a:xfrm>
            <a:off x="3500232" y="419100"/>
            <a:ext cx="2143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800" b="1" dirty="0"/>
              <a:t>노트북</a:t>
            </a:r>
            <a:r>
              <a:rPr kumimoji="1" lang="ko-KR" altLang="en-US" sz="2800" b="1" dirty="0"/>
              <a:t> 파일 </a:t>
            </a:r>
            <a:endParaRPr kumimoji="1" lang="ko-Kore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097852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27402" y="634441"/>
            <a:ext cx="28745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atin typeface="Arial"/>
                <a:cs typeface="Arial"/>
              </a:rPr>
              <a:t>지난 강의에서 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40078" y="2086242"/>
            <a:ext cx="732764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우리는 간단한 유닉스 커맨드를 연결하여 작업을 하는 것을 배웠다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b="1" dirty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- 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이를 유닉스 쉘 </a:t>
            </a:r>
            <a:r>
              <a:rPr lang="ko-KR" altLang="en-US" dirty="0" err="1">
                <a:latin typeface="Arial" charset="0"/>
                <a:ea typeface="Arial" charset="0"/>
                <a:cs typeface="Arial" charset="0"/>
              </a:rPr>
              <a:t>스크립팅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“UNIX Shell Scripting”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이라고 한다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endParaRPr lang="en-US" b="1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쉘 </a:t>
            </a:r>
            <a:r>
              <a:rPr lang="ko-KR" altLang="en-US" b="1" dirty="0" err="1">
                <a:latin typeface="Arial" charset="0"/>
                <a:ea typeface="Arial" charset="0"/>
                <a:cs typeface="Arial" charset="0"/>
              </a:rPr>
              <a:t>스크립팅만으로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 상당수의 바이오 컴퓨팅 작업을 하는데 충분하나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…</a:t>
            </a:r>
          </a:p>
          <a:p>
            <a:endParaRPr lang="en-US" dirty="0"/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- 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모든 작업이 가능한 것은 아니다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77006" y="5294980"/>
            <a:ext cx="5703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“</a:t>
            </a:r>
            <a:r>
              <a:rPr lang="ko-KR" altLang="en-US" sz="2400" b="1" dirty="0">
                <a:latin typeface="Arial" charset="0"/>
                <a:ea typeface="Arial" charset="0"/>
                <a:cs typeface="Arial" charset="0"/>
              </a:rPr>
              <a:t>진짜</a:t>
            </a:r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”</a:t>
            </a:r>
            <a:r>
              <a:rPr lang="ko-KR" altLang="en-US" sz="2400" b="1" dirty="0">
                <a:latin typeface="Arial" charset="0"/>
                <a:ea typeface="Arial" charset="0"/>
                <a:cs typeface="Arial" charset="0"/>
              </a:rPr>
              <a:t> 컴퓨터 언어를 배울 필요가 있다</a:t>
            </a:r>
            <a:r>
              <a:rPr lang="en-US" altLang="ko-KR" sz="2400" b="1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400" b="1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10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12197" y="319638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atin typeface="Arial"/>
                <a:cs typeface="Arial"/>
              </a:rPr>
              <a:t>프로그래밍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" y="1599306"/>
            <a:ext cx="890270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우리는 독립 수행 가능한 본격적인 </a:t>
            </a:r>
            <a:r>
              <a:rPr lang="ko-KR" altLang="en-US" sz="2000" b="1" dirty="0" err="1">
                <a:latin typeface="Arial" charset="0"/>
                <a:ea typeface="Arial" charset="0"/>
                <a:cs typeface="Arial" charset="0"/>
              </a:rPr>
              <a:t>생물정보학</a:t>
            </a:r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 소프트웨어를 개발하는 수준을</a:t>
            </a:r>
            <a:endParaRPr lang="en-US" altLang="ko-KR" sz="2000" b="1" dirty="0">
              <a:latin typeface="Arial" charset="0"/>
              <a:ea typeface="Arial" charset="0"/>
              <a:cs typeface="Arial" charset="0"/>
            </a:endParaRPr>
          </a:p>
          <a:p>
            <a:r>
              <a:rPr lang="ko-KR" altLang="en-US" sz="2000" b="1" dirty="0">
                <a:latin typeface="Arial" charset="0"/>
                <a:ea typeface="Arial" charset="0"/>
                <a:cs typeface="Arial" charset="0"/>
              </a:rPr>
              <a:t>이야기하는 것은 아님</a:t>
            </a:r>
            <a:endParaRPr lang="en-US" altLang="ko-KR" sz="2000" b="1" dirty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이런 것은 전문 생물정보학자의 일이고 생물학자인 여러분의 일은 아니다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Arial" charset="0"/>
              <a:cs typeface="Arial" charset="0"/>
            </a:endParaRPr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그러나 약간의 프로그래밍 기술이 있으면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…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원 데이터 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(raw data)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로부터 원하는 데이터를 좀 더 쉽게 추출해 낼 수 있다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대량의 데이터를 좀 더 쉽게 살펴볼 수 있다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- 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기존의 </a:t>
            </a:r>
            <a:r>
              <a:rPr lang="ko-KR" altLang="en-US" dirty="0" err="1">
                <a:latin typeface="Arial" charset="0"/>
                <a:ea typeface="Arial" charset="0"/>
                <a:cs typeface="Arial" charset="0"/>
              </a:rPr>
              <a:t>생물정보학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소프트웨어를 좀 더 효율적으로 수행하고 산출 데이터를 좀 더 잘 분석가능하다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데이터를 좀 더 효율적으로 시각화할 수 있다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등등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387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12097" y="433938"/>
            <a:ext cx="46297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atin typeface="Arial"/>
                <a:cs typeface="Arial"/>
              </a:rPr>
              <a:t>컴퓨터가 이해하는 명령 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7829" y="1259811"/>
            <a:ext cx="6070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원래 컴퓨터는 기계어 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(machine language)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만을 이해한다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89957" y="20762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81666" y="6403810"/>
            <a:ext cx="5942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인간이 이해하기 힘들고 프로그래밍 하기는 더욱 힘들다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122309" y="7575989"/>
            <a:ext cx="5840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Computer language (</a:t>
            </a:r>
            <a:r>
              <a:rPr lang="en-US">
                <a:latin typeface="Arial" charset="0"/>
                <a:ea typeface="Arial" charset="0"/>
                <a:cs typeface="Arial" charset="0"/>
              </a:rPr>
              <a:t>Human understandable language)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15" y="1784414"/>
            <a:ext cx="5175480" cy="44154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3697" y="8085196"/>
            <a:ext cx="2897005" cy="222662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6FB807A-26AF-2745-9588-33F1CC3165AE}"/>
              </a:ext>
            </a:extLst>
          </p:cNvPr>
          <p:cNvSpPr/>
          <p:nvPr/>
        </p:nvSpPr>
        <p:spPr>
          <a:xfrm>
            <a:off x="6111183" y="945634"/>
            <a:ext cx="2744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ore-KR" b="1" dirty="0">
                <a:latin typeface="Arial"/>
                <a:cs typeface="Arial"/>
              </a:rPr>
              <a:t>r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85511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12097" y="433938"/>
            <a:ext cx="46297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atin typeface="Arial"/>
                <a:cs typeface="Arial"/>
              </a:rPr>
              <a:t>컴퓨터가 이해하는 명령 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89957" y="20762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6638" y="6130871"/>
            <a:ext cx="9097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직접 기계어를 사용하는 대신 좀 더 인간이 이해하기 쉬운 명령으로 컴퓨터와 소통한다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957" y="1641749"/>
            <a:ext cx="5510597" cy="423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77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7086" y="100273"/>
            <a:ext cx="3736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인간이 이해 가능한 컴퓨터 언어로 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명령을 작성하면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..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78" y="1030792"/>
            <a:ext cx="2897005" cy="22266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97939" y="100273"/>
            <a:ext cx="4198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이것은 컴퓨터가 이해 가능한 기계어로 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번역된다</a:t>
            </a:r>
            <a:r>
              <a:rPr lang="en-US" altLang="ko-KR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093" y="846169"/>
            <a:ext cx="3302350" cy="2817389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4095824" y="1926360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29078" y="3901146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DNA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에 저장된 유전 정보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4094784" y="4806449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655733" y="5284824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Arial" charset="0"/>
                <a:ea typeface="Arial" charset="0"/>
                <a:cs typeface="Arial" charset="0"/>
              </a:rPr>
              <a:t>전사</a:t>
            </a:r>
            <a:r>
              <a:rPr lang="en-US" altLang="ko-KR" sz="1600" dirty="0">
                <a:latin typeface="Arial" charset="0"/>
                <a:ea typeface="Arial" charset="0"/>
                <a:cs typeface="Arial" charset="0"/>
              </a:rPr>
              <a:t>/</a:t>
            </a:r>
            <a:r>
              <a:rPr lang="ko-KR" altLang="en-US" sz="1600" dirty="0">
                <a:latin typeface="Arial" charset="0"/>
                <a:ea typeface="Arial" charset="0"/>
                <a:cs typeface="Arial" charset="0"/>
              </a:rPr>
              <a:t>번역을 통하여 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55749" y="3893260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단백질이 된다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.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57829" y="6295321"/>
            <a:ext cx="30155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charset="0"/>
                <a:ea typeface="Arial" charset="0"/>
                <a:cs typeface="Arial" charset="0"/>
              </a:rPr>
              <a:t>“</a:t>
            </a:r>
            <a:r>
              <a:rPr lang="ko-KR" altLang="en-US" sz="1600" dirty="0">
                <a:latin typeface="Arial" charset="0"/>
                <a:ea typeface="Arial" charset="0"/>
                <a:cs typeface="Arial" charset="0"/>
              </a:rPr>
              <a:t>실제 세포 내에서 일하는 주체</a:t>
            </a:r>
            <a:r>
              <a:rPr lang="en-US" altLang="ko-KR" sz="1600" dirty="0">
                <a:latin typeface="Arial" charset="0"/>
                <a:ea typeface="Arial" charset="0"/>
                <a:cs typeface="Arial" charset="0"/>
              </a:rPr>
              <a:t>”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88" y="4441439"/>
            <a:ext cx="2752983" cy="242286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829" y="4274328"/>
            <a:ext cx="2242626" cy="202099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844298" y="2453361"/>
            <a:ext cx="14029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컴파일러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Compiler</a:t>
            </a:r>
          </a:p>
          <a:p>
            <a:pPr algn="ctr"/>
            <a:r>
              <a:rPr lang="ko-KR" altLang="en-US" dirty="0">
                <a:latin typeface="Arial" charset="0"/>
                <a:ea typeface="Arial" charset="0"/>
                <a:cs typeface="Arial" charset="0"/>
              </a:rPr>
              <a:t>인터프리터 </a:t>
            </a:r>
            <a:endParaRPr lang="en-US" altLang="ko-KR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dirty="0" err="1">
                <a:latin typeface="Arial" charset="0"/>
                <a:ea typeface="Arial" charset="0"/>
                <a:cs typeface="Arial" charset="0"/>
              </a:rPr>
              <a:t>Interpretor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257" y="806575"/>
            <a:ext cx="3898743" cy="168907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568" y="1748620"/>
            <a:ext cx="2051500" cy="195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0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 animBg="1"/>
      <p:bldP spid="11" grpId="0"/>
      <p:bldP spid="12" grpId="0" animBg="1"/>
      <p:bldP spid="13" grpId="0"/>
      <p:bldP spid="14" grpId="0"/>
      <p:bldP spid="15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4000" b="1" dirty="0">
                <a:latin typeface="Arial" charset="0"/>
                <a:ea typeface="Arial" charset="0"/>
                <a:cs typeface="Arial" charset="0"/>
              </a:rPr>
              <a:t>컴파일러와 인터프리터 </a:t>
            </a:r>
            <a:br>
              <a:rPr lang="en-US" sz="4000" b="1" dirty="0">
                <a:latin typeface="Arial" charset="0"/>
                <a:ea typeface="Arial" charset="0"/>
                <a:cs typeface="Arial" charset="0"/>
              </a:rPr>
            </a:br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Compiler &amp; Interpreter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인간이 이해 가능한 컴퓨터 코드를 </a:t>
            </a:r>
            <a:r>
              <a:rPr lang="ko-KR" altLang="en-US" sz="2400" dirty="0" err="1">
                <a:latin typeface="Arial" charset="0"/>
                <a:ea typeface="Arial" charset="0"/>
                <a:cs typeface="Arial" charset="0"/>
              </a:rPr>
              <a:t>번역하는데는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 두 가지 방법이 있는데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컴파일러 </a:t>
            </a:r>
            <a:r>
              <a:rPr lang="en-US" altLang="ko-KR" sz="2800" b="1" dirty="0">
                <a:latin typeface="Arial" charset="0"/>
                <a:ea typeface="Arial" charset="0"/>
                <a:cs typeface="Arial" charset="0"/>
              </a:rPr>
              <a:t>&amp; </a:t>
            </a:r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인터프리터 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2800" b="1" dirty="0">
                <a:latin typeface="Arial" charset="0"/>
                <a:ea typeface="Arial" charset="0"/>
                <a:cs typeface="Arial" charset="0"/>
              </a:rPr>
              <a:t>Compiler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2800" b="1" dirty="0">
                <a:latin typeface="Arial" charset="0"/>
                <a:ea typeface="Arial" charset="0"/>
                <a:cs typeface="Arial" charset="0"/>
              </a:rPr>
              <a:t>Interpreter</a:t>
            </a:r>
          </a:p>
          <a:p>
            <a:pPr marL="0" indent="0"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960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컴파일러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02568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컴퓨터 코드를 기계어로 한번에 번역 </a:t>
            </a:r>
            <a:endParaRPr lang="en-US" altLang="ko-KR" sz="29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우리가 수행하는 것은 기계어로 된 실행 파일</a:t>
            </a:r>
            <a:endParaRPr lang="en-US" altLang="ko-KR" sz="29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sz="26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컴퓨터 언어를 기계어로 </a:t>
            </a:r>
            <a:r>
              <a:rPr lang="ko-KR" altLang="en-US" sz="2900" dirty="0" err="1">
                <a:latin typeface="Arial" charset="0"/>
                <a:ea typeface="Arial" charset="0"/>
                <a:cs typeface="Arial" charset="0"/>
              </a:rPr>
              <a:t>변환하는데는</a:t>
            </a: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 시간이 걸린다 </a:t>
            </a:r>
            <a:r>
              <a:rPr lang="en-US" altLang="ko-KR" sz="2900" dirty="0">
                <a:latin typeface="Arial" charset="0"/>
                <a:ea typeface="Arial" charset="0"/>
                <a:cs typeface="Arial" charset="0"/>
              </a:rPr>
              <a:t>(</a:t>
            </a:r>
            <a:r>
              <a:rPr lang="ko-KR" altLang="en-US" sz="2900" dirty="0" err="1">
                <a:latin typeface="Arial" charset="0"/>
                <a:ea typeface="Arial" charset="0"/>
                <a:cs typeface="Arial" charset="0"/>
              </a:rPr>
              <a:t>컴파일링</a:t>
            </a:r>
            <a:r>
              <a:rPr lang="en-US" altLang="ko-KR" sz="2900" dirty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소프트웨어를 변형하려면 컴파일을 다시 해야 함</a:t>
            </a:r>
            <a:endParaRPr lang="en-US" altLang="ko-KR" sz="2200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복잡한 소프트웨어의 경우 시간이 </a:t>
            </a:r>
            <a:r>
              <a:rPr lang="ko-KR" altLang="en-US" sz="2200" dirty="0" err="1">
                <a:latin typeface="Arial" charset="0"/>
                <a:ea typeface="Arial" charset="0"/>
                <a:cs typeface="Arial" charset="0"/>
              </a:rPr>
              <a:t>아아아아아주</a:t>
            </a:r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 오래 걸린다</a:t>
            </a:r>
            <a:r>
              <a:rPr lang="en-US" altLang="ko-KR" sz="22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sz="2200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일단 기계어로 컴파일이 된 소프트웨어는 빠르게 실행된다</a:t>
            </a:r>
            <a:r>
              <a:rPr lang="en-US" altLang="ko-KR" sz="22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200" dirty="0">
              <a:latin typeface="Arial" charset="0"/>
              <a:ea typeface="Arial" charset="0"/>
              <a:cs typeface="Arial" charset="0"/>
            </a:endParaRPr>
          </a:p>
          <a:p>
            <a:pPr marL="457200" lvl="1" indent="0">
              <a:buNone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대부분의 운영체제</a:t>
            </a:r>
            <a:r>
              <a:rPr lang="en-US" altLang="ko-KR" sz="2900" dirty="0">
                <a:latin typeface="Arial" charset="0"/>
                <a:ea typeface="Arial" charset="0"/>
                <a:cs typeface="Arial" charset="0"/>
              </a:rPr>
              <a:t>,</a:t>
            </a: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 응용프로그램 </a:t>
            </a:r>
            <a:r>
              <a:rPr lang="en-US" altLang="ko-KR" sz="2900" dirty="0">
                <a:latin typeface="Arial" charset="0"/>
                <a:ea typeface="Arial" charset="0"/>
                <a:cs typeface="Arial" charset="0"/>
              </a:rPr>
              <a:t>(</a:t>
            </a: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오피스 등</a:t>
            </a:r>
            <a:r>
              <a:rPr lang="en-US" altLang="ko-KR" sz="2900" dirty="0">
                <a:latin typeface="Arial" charset="0"/>
                <a:ea typeface="Arial" charset="0"/>
                <a:cs typeface="Arial" charset="0"/>
              </a:rPr>
              <a:t>)</a:t>
            </a: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 는 컴파일러 기반의 컴퓨터 언어로 작성된다</a:t>
            </a:r>
            <a:r>
              <a:rPr lang="en-US" altLang="ko-KR" sz="29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sz="29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endParaRPr lang="en-US" sz="29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r>
              <a:rPr lang="ko-KR" altLang="en-US" sz="2900" dirty="0">
                <a:latin typeface="Arial" charset="0"/>
                <a:ea typeface="Arial" charset="0"/>
                <a:cs typeface="Arial" charset="0"/>
              </a:rPr>
              <a:t>플랫폼 의존성 </a:t>
            </a:r>
            <a:endParaRPr lang="en-US" altLang="ko-KR" sz="29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lvl="1">
              <a:buFontTx/>
              <a:buChar char="-"/>
            </a:pPr>
            <a:r>
              <a:rPr lang="ko-KR" altLang="en-US" sz="2200" dirty="0" err="1">
                <a:latin typeface="Arial" charset="0"/>
                <a:ea typeface="Arial" charset="0"/>
                <a:cs typeface="Arial" charset="0"/>
              </a:rPr>
              <a:t>컴파일된</a:t>
            </a:r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 소프트웨어는 운영체제와 </a:t>
            </a:r>
            <a:r>
              <a:rPr lang="en-US" altLang="ko-KR" sz="2200" dirty="0">
                <a:latin typeface="Arial" charset="0"/>
                <a:ea typeface="Arial" charset="0"/>
                <a:cs typeface="Arial" charset="0"/>
              </a:rPr>
              <a:t>CPU </a:t>
            </a:r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종류 등에 의존적이다</a:t>
            </a:r>
            <a:r>
              <a:rPr lang="en-US" altLang="ko-KR" sz="22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altLang="ko-KR" sz="2200" dirty="0">
              <a:latin typeface="Arial" charset="0"/>
              <a:ea typeface="Arial" charset="0"/>
              <a:cs typeface="Arial" charset="0"/>
            </a:endParaRPr>
          </a:p>
          <a:p>
            <a:pPr lvl="1">
              <a:buFontTx/>
              <a:buChar char="-"/>
            </a:pPr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윈도우용 소프트웨어는 리눅스에서 수행 안되고 그 반대도 마찬가지</a:t>
            </a:r>
            <a:endParaRPr lang="en-US" altLang="ko-KR" sz="2200" dirty="0">
              <a:latin typeface="Arial" charset="0"/>
              <a:ea typeface="Arial" charset="0"/>
              <a:cs typeface="Arial" charset="0"/>
            </a:endParaRPr>
          </a:p>
          <a:p>
            <a:pPr lvl="1">
              <a:buFontTx/>
              <a:buChar char="-"/>
            </a:pPr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작동하기 위해서는 새로운 운영체제에서 다시 컴파일을 해야 한다</a:t>
            </a:r>
            <a:r>
              <a:rPr lang="en-US" altLang="ko-KR" sz="2200" dirty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ko-KR" altLang="en-US" sz="22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2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endParaRPr lang="en-US" sz="29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예 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57150" indent="0"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	- C/C++, FORTRAN</a:t>
            </a:r>
          </a:p>
          <a:p>
            <a:pPr marL="57150" indent="0"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	- JAVA (</a:t>
            </a:r>
            <a:r>
              <a:rPr lang="ko-KR" altLang="en-US" sz="2400" dirty="0">
                <a:latin typeface="Arial" charset="0"/>
                <a:ea typeface="Arial" charset="0"/>
                <a:cs typeface="Arial" charset="0"/>
              </a:rPr>
              <a:t>정확히 말하면 조금 다른 점이 있으나 일단 컴파일러 기반의 언어라고 간주</a:t>
            </a:r>
            <a:r>
              <a:rPr lang="en-US" altLang="ko-KR" sz="2400" dirty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376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14555</TotalTime>
  <Words>976</Words>
  <Application>Microsoft Macintosh PowerPoint</Application>
  <PresentationFormat>화면 슬라이드 쇼(4:3)</PresentationFormat>
  <Paragraphs>204</Paragraphs>
  <Slides>23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생물학 연구를 위한 컴퓨터 사용기술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컴파일러와 인터프리터  Compiler &amp; Interpreter</vt:lpstr>
      <vt:lpstr>컴파일러 Compiler</vt:lpstr>
      <vt:lpstr>인터프리터 Interpreter</vt:lpstr>
      <vt:lpstr>생물정보학에서의 컴파일러와 인터프리터 언어</vt:lpstr>
      <vt:lpstr>PowerPoint 프레젠테이션</vt:lpstr>
      <vt:lpstr>인터프리터 언어</vt:lpstr>
      <vt:lpstr>PowerPoint 프레젠테이션</vt:lpstr>
      <vt:lpstr>PowerPoint 프레젠테이션</vt:lpstr>
      <vt:lpstr>Python</vt:lpstr>
      <vt:lpstr>파이썬을 이용하는데는..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 for  Modern Biology Research </dc:title>
  <dc:creator>Suk Namgoong</dc:creator>
  <cp:lastModifiedBy>남궁 석</cp:lastModifiedBy>
  <cp:revision>276</cp:revision>
  <dcterms:created xsi:type="dcterms:W3CDTF">2015-09-01T12:18:54Z</dcterms:created>
  <dcterms:modified xsi:type="dcterms:W3CDTF">2020-04-06T03:54:49Z</dcterms:modified>
</cp:coreProperties>
</file>